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1" r:id="rId3"/>
    <p:sldId id="263" r:id="rId4"/>
    <p:sldId id="264" r:id="rId5"/>
    <p:sldId id="266" r:id="rId6"/>
    <p:sldId id="265" r:id="rId7"/>
    <p:sldId id="267" r:id="rId8"/>
    <p:sldId id="268" r:id="rId9"/>
    <p:sldId id="271" r:id="rId10"/>
    <p:sldId id="273" r:id="rId11"/>
    <p:sldId id="269" r:id="rId12"/>
    <p:sldId id="270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-17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4BB51-2EAF-8949-A308-24C3E9CE0F4B}" type="datetimeFigureOut">
              <a:rPr lang="en-US" smtClean="0"/>
              <a:t>11/11/17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741E9-3510-4A41-A1E5-2320B9DE3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78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MOVIE – I removed this and provided the link to reduce the file size.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BC29-7E01-5C43-AE2E-C201F33818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14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7A05-863B-1A47-8063-97980030425A}" type="datetimeFigureOut">
              <a:rPr lang="en-US" smtClean="0"/>
              <a:t>11/11/17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9E22-226C-AF41-8E45-137E39802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56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7A05-863B-1A47-8063-97980030425A}" type="datetimeFigureOut">
              <a:rPr lang="en-US" smtClean="0"/>
              <a:t>11/11/17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9E22-226C-AF41-8E45-137E39802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60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7A05-863B-1A47-8063-97980030425A}" type="datetimeFigureOut">
              <a:rPr lang="en-US" smtClean="0"/>
              <a:t>11/11/17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9E22-226C-AF41-8E45-137E39802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8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7A05-863B-1A47-8063-97980030425A}" type="datetimeFigureOut">
              <a:rPr lang="en-US" smtClean="0"/>
              <a:t>11/11/17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9E22-226C-AF41-8E45-137E39802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42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7A05-863B-1A47-8063-97980030425A}" type="datetimeFigureOut">
              <a:rPr lang="en-US" smtClean="0"/>
              <a:t>11/11/17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9E22-226C-AF41-8E45-137E39802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41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7A05-863B-1A47-8063-97980030425A}" type="datetimeFigureOut">
              <a:rPr lang="en-US" smtClean="0"/>
              <a:t>11/11/17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9E22-226C-AF41-8E45-137E39802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69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7A05-863B-1A47-8063-97980030425A}" type="datetimeFigureOut">
              <a:rPr lang="en-US" smtClean="0"/>
              <a:t>11/11/17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9E22-226C-AF41-8E45-137E39802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49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7A05-863B-1A47-8063-97980030425A}" type="datetimeFigureOut">
              <a:rPr lang="en-US" smtClean="0"/>
              <a:t>11/11/17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9E22-226C-AF41-8E45-137E39802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81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7A05-863B-1A47-8063-97980030425A}" type="datetimeFigureOut">
              <a:rPr lang="en-US" smtClean="0"/>
              <a:t>11/11/17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9E22-226C-AF41-8E45-137E39802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57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7A05-863B-1A47-8063-97980030425A}" type="datetimeFigureOut">
              <a:rPr lang="en-US" smtClean="0"/>
              <a:t>11/11/17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9E22-226C-AF41-8E45-137E39802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7A05-863B-1A47-8063-97980030425A}" type="datetimeFigureOut">
              <a:rPr lang="en-US" smtClean="0"/>
              <a:t>11/11/17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9E22-226C-AF41-8E45-137E39802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45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C7A05-863B-1A47-8063-97980030425A}" type="datetimeFigureOut">
              <a:rPr lang="en-US" smtClean="0"/>
              <a:t>11/11/17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09E22-226C-AF41-8E45-137E39802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0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abio_icefront_IMG_457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38765" cy="68540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3999" y="746131"/>
            <a:ext cx="2684545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The Ross Ice Shelf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115808" y="2216156"/>
            <a:ext cx="2802736" cy="175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n>
                  <a:solidFill>
                    <a:srgbClr val="000000"/>
                  </a:solidFill>
                </a:ln>
              </a:rPr>
              <a:t>Supplementary image files for Ice Shelves Activity #3 </a:t>
            </a:r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  <p:pic>
        <p:nvPicPr>
          <p:cNvPr id="8" name="Picture 7" descr="LamontLogo_72d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9404" y="6269367"/>
            <a:ext cx="3612122" cy="48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5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98500" y="63501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Evidence #4: Losing Ice Mass…</a:t>
            </a:r>
            <a:endParaRPr lang="en-US" sz="320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90133" y="5938798"/>
            <a:ext cx="577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=3jbMCyE3eUU</a:t>
            </a:r>
          </a:p>
        </p:txBody>
      </p:sp>
      <p:pic>
        <p:nvPicPr>
          <p:cNvPr id="3" name="Picture 2" descr="Screen Shot 2017-11-06 at 12.40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80" y="927099"/>
            <a:ext cx="8289059" cy="4677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915" y="205413"/>
            <a:ext cx="8291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Ice Loss in Antarctica 2003 to 2013 – West Antarctica and over to the Ross Ice Shelf.(NASA GRACE satellite data)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80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Conto_nature17145-sv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0" y="815665"/>
            <a:ext cx="7112000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454" y="46794"/>
            <a:ext cx="7788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by </a:t>
            </a:r>
            <a:r>
              <a:rPr lang="en-US" dirty="0" err="1" smtClean="0"/>
              <a:t>DeConto</a:t>
            </a:r>
            <a:r>
              <a:rPr lang="en-US" dirty="0" smtClean="0"/>
              <a:t> and Pollard based on the International Panel on Climate Change (IPCC) scenario RCP 2.6  which presumes the global annual GHG emissions peak by 2020 and decline substantially after that.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70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Conto_nature17145-sv9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0" y="970124"/>
            <a:ext cx="7112000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454" y="46794"/>
            <a:ext cx="7788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by </a:t>
            </a:r>
            <a:r>
              <a:rPr lang="en-US" dirty="0" err="1" smtClean="0"/>
              <a:t>DeConto</a:t>
            </a:r>
            <a:r>
              <a:rPr lang="en-US" dirty="0" smtClean="0"/>
              <a:t> and Pollard based on the International Panel on Climate Change (IPCC) scenario RCP 8.5  which presumes the global annual GHG emissions continue to rise throughout the century.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22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05783" y="1115397"/>
            <a:ext cx="283821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Ross Ice Shelf Front </a:t>
            </a:r>
            <a:endParaRPr lang="en-US" dirty="0"/>
          </a:p>
        </p:txBody>
      </p:sp>
      <p:pic>
        <p:nvPicPr>
          <p:cNvPr id="6" name="Picture 5" descr="AnnotatedRossIceSHelfFro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424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14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98" y="1846727"/>
            <a:ext cx="8389406" cy="3571388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The next series of slides should be printed and provided as individual sheets to groups of ~4 students so they can complete the activity for tracking the </a:t>
            </a:r>
            <a:r>
              <a:rPr lang="en-US" sz="3200" dirty="0" err="1" smtClean="0"/>
              <a:t>Mulock</a:t>
            </a:r>
            <a:r>
              <a:rPr lang="en-US" sz="3200" dirty="0" smtClean="0"/>
              <a:t> Glacier. The glacier input looks like a grey </a:t>
            </a:r>
            <a:r>
              <a:rPr lang="en-US" sz="3200" dirty="0" err="1" smtClean="0"/>
              <a:t>snowcone</a:t>
            </a:r>
            <a:r>
              <a:rPr lang="en-US" sz="3200" dirty="0" smtClean="0"/>
              <a:t> top and is outlined in the first slide. Students are measuring the thickness of the </a:t>
            </a:r>
            <a:r>
              <a:rPr lang="en-US" sz="3200" dirty="0" err="1" smtClean="0"/>
              <a:t>Mulock</a:t>
            </a:r>
            <a:r>
              <a:rPr lang="en-US" sz="3200" dirty="0" smtClean="0"/>
              <a:t> ice packet as it moves through time &amp; distance. </a:t>
            </a:r>
            <a:r>
              <a:rPr lang="en-US" sz="3200" dirty="0" err="1" smtClean="0"/>
              <a:t>Mulock</a:t>
            </a:r>
            <a:r>
              <a:rPr lang="en-US" sz="3200" dirty="0" smtClean="0"/>
              <a:t> ice travels ~1.25 </a:t>
            </a:r>
            <a:r>
              <a:rPr lang="en-US" sz="3200" dirty="0" err="1" smtClean="0"/>
              <a:t>kms</a:t>
            </a:r>
            <a:r>
              <a:rPr lang="en-US" sz="3200" dirty="0" smtClean="0"/>
              <a:t> a decade. Students will calculate the time the ice has been on the shelf for each image, and how long it remains intact.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244929" y="199234"/>
            <a:ext cx="674751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Tracking Ice Along the Shelf</a:t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45523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90_Roset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8783"/>
            <a:ext cx="9144000" cy="6534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768" y="29451"/>
            <a:ext cx="743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#1 - Line at km 790 closest to where </a:t>
            </a:r>
            <a:r>
              <a:rPr lang="en-US" dirty="0" err="1" smtClean="0"/>
              <a:t>Mulock</a:t>
            </a:r>
            <a:r>
              <a:rPr lang="en-US" dirty="0" smtClean="0"/>
              <a:t> Glacier feeds onto the ice shelf  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flipV="1">
            <a:off x="661768" y="3300424"/>
            <a:ext cx="1073135" cy="438269"/>
          </a:xfrm>
          <a:prstGeom prst="rightArrow">
            <a:avLst>
              <a:gd name="adj1" fmla="val 54651"/>
              <a:gd name="adj2" fmla="val 50000"/>
            </a:avLst>
          </a:prstGeom>
          <a:solidFill>
            <a:srgbClr val="3333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820237" y="2808493"/>
            <a:ext cx="3366580" cy="1860403"/>
          </a:xfrm>
          <a:custGeom>
            <a:avLst/>
            <a:gdLst>
              <a:gd name="connsiteX0" fmla="*/ 4092 w 3366580"/>
              <a:gd name="connsiteY0" fmla="*/ 1860403 h 1860403"/>
              <a:gd name="connsiteX1" fmla="*/ 39863 w 3366580"/>
              <a:gd name="connsiteY1" fmla="*/ 1198529 h 1860403"/>
              <a:gd name="connsiteX2" fmla="*/ 93519 w 3366580"/>
              <a:gd name="connsiteY2" fmla="*/ 1037532 h 1860403"/>
              <a:gd name="connsiteX3" fmla="*/ 147176 w 3366580"/>
              <a:gd name="connsiteY3" fmla="*/ 858648 h 1860403"/>
              <a:gd name="connsiteX4" fmla="*/ 218719 w 3366580"/>
              <a:gd name="connsiteY4" fmla="*/ 804982 h 1860403"/>
              <a:gd name="connsiteX5" fmla="*/ 254490 w 3366580"/>
              <a:gd name="connsiteY5" fmla="*/ 715540 h 1860403"/>
              <a:gd name="connsiteX6" fmla="*/ 272375 w 3366580"/>
              <a:gd name="connsiteY6" fmla="*/ 465101 h 1860403"/>
              <a:gd name="connsiteX7" fmla="*/ 379689 w 3366580"/>
              <a:gd name="connsiteY7" fmla="*/ 375658 h 1860403"/>
              <a:gd name="connsiteX8" fmla="*/ 451231 w 3366580"/>
              <a:gd name="connsiteY8" fmla="*/ 250439 h 1860403"/>
              <a:gd name="connsiteX9" fmla="*/ 522773 w 3366580"/>
              <a:gd name="connsiteY9" fmla="*/ 143108 h 1860403"/>
              <a:gd name="connsiteX10" fmla="*/ 683743 w 3366580"/>
              <a:gd name="connsiteY10" fmla="*/ 71554 h 1860403"/>
              <a:gd name="connsiteX11" fmla="*/ 737400 w 3366580"/>
              <a:gd name="connsiteY11" fmla="*/ 53665 h 1860403"/>
              <a:gd name="connsiteX12" fmla="*/ 862599 w 3366580"/>
              <a:gd name="connsiteY12" fmla="*/ 17888 h 1860403"/>
              <a:gd name="connsiteX13" fmla="*/ 987798 w 3366580"/>
              <a:gd name="connsiteY13" fmla="*/ 0 h 1860403"/>
              <a:gd name="connsiteX14" fmla="*/ 1917848 w 3366580"/>
              <a:gd name="connsiteY14" fmla="*/ 17888 h 1860403"/>
              <a:gd name="connsiteX15" fmla="*/ 2114589 w 3366580"/>
              <a:gd name="connsiteY15" fmla="*/ 71554 h 1860403"/>
              <a:gd name="connsiteX16" fmla="*/ 2186132 w 3366580"/>
              <a:gd name="connsiteY16" fmla="*/ 89442 h 1860403"/>
              <a:gd name="connsiteX17" fmla="*/ 2239788 w 3366580"/>
              <a:gd name="connsiteY17" fmla="*/ 107331 h 1860403"/>
              <a:gd name="connsiteX18" fmla="*/ 2347102 w 3366580"/>
              <a:gd name="connsiteY18" fmla="*/ 178885 h 1860403"/>
              <a:gd name="connsiteX19" fmla="*/ 2400759 w 3366580"/>
              <a:gd name="connsiteY19" fmla="*/ 214662 h 1860403"/>
              <a:gd name="connsiteX20" fmla="*/ 2472301 w 3366580"/>
              <a:gd name="connsiteY20" fmla="*/ 250439 h 1860403"/>
              <a:gd name="connsiteX21" fmla="*/ 2525958 w 3366580"/>
              <a:gd name="connsiteY21" fmla="*/ 286216 h 1860403"/>
              <a:gd name="connsiteX22" fmla="*/ 2615385 w 3366580"/>
              <a:gd name="connsiteY22" fmla="*/ 304104 h 1860403"/>
              <a:gd name="connsiteX23" fmla="*/ 2669042 w 3366580"/>
              <a:gd name="connsiteY23" fmla="*/ 339881 h 1860403"/>
              <a:gd name="connsiteX24" fmla="*/ 2776356 w 3366580"/>
              <a:gd name="connsiteY24" fmla="*/ 375658 h 1860403"/>
              <a:gd name="connsiteX25" fmla="*/ 2830012 w 3366580"/>
              <a:gd name="connsiteY25" fmla="*/ 411435 h 1860403"/>
              <a:gd name="connsiteX26" fmla="*/ 2973097 w 3366580"/>
              <a:gd name="connsiteY26" fmla="*/ 429324 h 1860403"/>
              <a:gd name="connsiteX27" fmla="*/ 3026754 w 3366580"/>
              <a:gd name="connsiteY27" fmla="*/ 447212 h 1860403"/>
              <a:gd name="connsiteX28" fmla="*/ 3080410 w 3366580"/>
              <a:gd name="connsiteY28" fmla="*/ 482989 h 1860403"/>
              <a:gd name="connsiteX29" fmla="*/ 3116182 w 3366580"/>
              <a:gd name="connsiteY29" fmla="*/ 518766 h 1860403"/>
              <a:gd name="connsiteX30" fmla="*/ 3223495 w 3366580"/>
              <a:gd name="connsiteY30" fmla="*/ 590320 h 1860403"/>
              <a:gd name="connsiteX31" fmla="*/ 3295037 w 3366580"/>
              <a:gd name="connsiteY31" fmla="*/ 697651 h 1860403"/>
              <a:gd name="connsiteX32" fmla="*/ 3312923 w 3366580"/>
              <a:gd name="connsiteY32" fmla="*/ 751317 h 1860403"/>
              <a:gd name="connsiteX33" fmla="*/ 3348694 w 3366580"/>
              <a:gd name="connsiteY33" fmla="*/ 804982 h 1860403"/>
              <a:gd name="connsiteX34" fmla="*/ 3366580 w 3366580"/>
              <a:gd name="connsiteY34" fmla="*/ 840759 h 186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366580" h="1860403">
                <a:moveTo>
                  <a:pt x="4092" y="1860403"/>
                </a:moveTo>
                <a:cubicBezTo>
                  <a:pt x="9476" y="1682689"/>
                  <a:pt x="-24109" y="1406473"/>
                  <a:pt x="39863" y="1198529"/>
                </a:cubicBezTo>
                <a:cubicBezTo>
                  <a:pt x="56496" y="1144462"/>
                  <a:pt x="79801" y="1092411"/>
                  <a:pt x="93519" y="1037532"/>
                </a:cubicBezTo>
                <a:cubicBezTo>
                  <a:pt x="100896" y="1008018"/>
                  <a:pt x="133778" y="868698"/>
                  <a:pt x="147176" y="858648"/>
                </a:cubicBezTo>
                <a:lnTo>
                  <a:pt x="218719" y="804982"/>
                </a:lnTo>
                <a:cubicBezTo>
                  <a:pt x="230643" y="775168"/>
                  <a:pt x="249483" y="747257"/>
                  <a:pt x="254490" y="715540"/>
                </a:cubicBezTo>
                <a:cubicBezTo>
                  <a:pt x="267541" y="632872"/>
                  <a:pt x="253209" y="546569"/>
                  <a:pt x="272375" y="465101"/>
                </a:cubicBezTo>
                <a:cubicBezTo>
                  <a:pt x="278780" y="437874"/>
                  <a:pt x="358057" y="390082"/>
                  <a:pt x="379689" y="375658"/>
                </a:cubicBezTo>
                <a:cubicBezTo>
                  <a:pt x="503421" y="190030"/>
                  <a:pt x="315087" y="477384"/>
                  <a:pt x="451231" y="250439"/>
                </a:cubicBezTo>
                <a:cubicBezTo>
                  <a:pt x="473350" y="213568"/>
                  <a:pt x="487000" y="166961"/>
                  <a:pt x="522773" y="143108"/>
                </a:cubicBezTo>
                <a:cubicBezTo>
                  <a:pt x="607803" y="86413"/>
                  <a:pt x="556036" y="114130"/>
                  <a:pt x="683743" y="71554"/>
                </a:cubicBezTo>
                <a:lnTo>
                  <a:pt x="737400" y="53665"/>
                </a:lnTo>
                <a:cubicBezTo>
                  <a:pt x="783364" y="38341"/>
                  <a:pt x="813203" y="26871"/>
                  <a:pt x="862599" y="17888"/>
                </a:cubicBezTo>
                <a:cubicBezTo>
                  <a:pt x="904076" y="10346"/>
                  <a:pt x="946065" y="5963"/>
                  <a:pt x="987798" y="0"/>
                </a:cubicBezTo>
                <a:cubicBezTo>
                  <a:pt x="1297815" y="5963"/>
                  <a:pt x="1608161" y="2401"/>
                  <a:pt x="1917848" y="17888"/>
                </a:cubicBezTo>
                <a:cubicBezTo>
                  <a:pt x="1995151" y="21754"/>
                  <a:pt x="2046534" y="52106"/>
                  <a:pt x="2114589" y="71554"/>
                </a:cubicBezTo>
                <a:cubicBezTo>
                  <a:pt x="2138225" y="78308"/>
                  <a:pt x="2162496" y="82688"/>
                  <a:pt x="2186132" y="89442"/>
                </a:cubicBezTo>
                <a:cubicBezTo>
                  <a:pt x="2204260" y="94622"/>
                  <a:pt x="2223308" y="98174"/>
                  <a:pt x="2239788" y="107331"/>
                </a:cubicBezTo>
                <a:cubicBezTo>
                  <a:pt x="2277370" y="128213"/>
                  <a:pt x="2311331" y="155034"/>
                  <a:pt x="2347102" y="178885"/>
                </a:cubicBezTo>
                <a:cubicBezTo>
                  <a:pt x="2364988" y="190811"/>
                  <a:pt x="2381532" y="205047"/>
                  <a:pt x="2400759" y="214662"/>
                </a:cubicBezTo>
                <a:cubicBezTo>
                  <a:pt x="2424606" y="226588"/>
                  <a:pt x="2449152" y="237209"/>
                  <a:pt x="2472301" y="250439"/>
                </a:cubicBezTo>
                <a:cubicBezTo>
                  <a:pt x="2490965" y="261106"/>
                  <a:pt x="2505830" y="278667"/>
                  <a:pt x="2525958" y="286216"/>
                </a:cubicBezTo>
                <a:cubicBezTo>
                  <a:pt x="2554421" y="296891"/>
                  <a:pt x="2585576" y="298141"/>
                  <a:pt x="2615385" y="304104"/>
                </a:cubicBezTo>
                <a:cubicBezTo>
                  <a:pt x="2633271" y="316030"/>
                  <a:pt x="2649398" y="331149"/>
                  <a:pt x="2669042" y="339881"/>
                </a:cubicBezTo>
                <a:cubicBezTo>
                  <a:pt x="2703498" y="355197"/>
                  <a:pt x="2776356" y="375658"/>
                  <a:pt x="2776356" y="375658"/>
                </a:cubicBezTo>
                <a:cubicBezTo>
                  <a:pt x="2794241" y="387584"/>
                  <a:pt x="2809273" y="405778"/>
                  <a:pt x="2830012" y="411435"/>
                </a:cubicBezTo>
                <a:cubicBezTo>
                  <a:pt x="2876384" y="424084"/>
                  <a:pt x="2925806" y="420724"/>
                  <a:pt x="2973097" y="429324"/>
                </a:cubicBezTo>
                <a:cubicBezTo>
                  <a:pt x="2991646" y="432697"/>
                  <a:pt x="3008868" y="441249"/>
                  <a:pt x="3026754" y="447212"/>
                </a:cubicBezTo>
                <a:cubicBezTo>
                  <a:pt x="3044639" y="459138"/>
                  <a:pt x="3063625" y="469559"/>
                  <a:pt x="3080410" y="482989"/>
                </a:cubicBezTo>
                <a:cubicBezTo>
                  <a:pt x="3093578" y="493525"/>
                  <a:pt x="3102691" y="508646"/>
                  <a:pt x="3116182" y="518766"/>
                </a:cubicBezTo>
                <a:cubicBezTo>
                  <a:pt x="3150575" y="544565"/>
                  <a:pt x="3223495" y="590320"/>
                  <a:pt x="3223495" y="590320"/>
                </a:cubicBezTo>
                <a:cubicBezTo>
                  <a:pt x="3247342" y="626097"/>
                  <a:pt x="3281442" y="656860"/>
                  <a:pt x="3295037" y="697651"/>
                </a:cubicBezTo>
                <a:cubicBezTo>
                  <a:pt x="3300999" y="715540"/>
                  <a:pt x="3304491" y="734451"/>
                  <a:pt x="3312923" y="751317"/>
                </a:cubicBezTo>
                <a:cubicBezTo>
                  <a:pt x="3322536" y="770546"/>
                  <a:pt x="3337635" y="786547"/>
                  <a:pt x="3348694" y="804982"/>
                </a:cubicBezTo>
                <a:cubicBezTo>
                  <a:pt x="3355553" y="816415"/>
                  <a:pt x="3360618" y="828833"/>
                  <a:pt x="3366580" y="84075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8684" y="2981597"/>
            <a:ext cx="135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Mulock</a:t>
            </a:r>
            <a:r>
              <a:rPr lang="en-US" dirty="0" smtClean="0"/>
              <a:t> 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915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45219" y="29451"/>
            <a:ext cx="642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#2 - Line at km 800 </a:t>
            </a:r>
            <a:r>
              <a:rPr lang="en-US" dirty="0" err="1" smtClean="0"/>
              <a:t>Mulock</a:t>
            </a:r>
            <a:r>
              <a:rPr lang="en-US" dirty="0" smtClean="0"/>
              <a:t> Glacier moving forward on the ice shelf 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50363" y="330393"/>
            <a:ext cx="7392337" cy="6527607"/>
            <a:chOff x="174766" y="330393"/>
            <a:chExt cx="7392337" cy="6527607"/>
          </a:xfrm>
        </p:grpSpPr>
        <p:pic>
          <p:nvPicPr>
            <p:cNvPr id="2" name="Picture 1" descr="Line800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4766" y="330393"/>
              <a:ext cx="6656662" cy="6527607"/>
            </a:xfrm>
            <a:prstGeom prst="rect">
              <a:avLst/>
            </a:prstGeom>
          </p:spPr>
        </p:pic>
        <p:pic>
          <p:nvPicPr>
            <p:cNvPr id="3" name="Picture 2" descr="Screen Shot 2017-08-31 at 3.38.33 P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0172" y="366169"/>
              <a:ext cx="716931" cy="6291072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>
            <a:xfrm flipV="1">
              <a:off x="818622" y="2981597"/>
              <a:ext cx="1073135" cy="438269"/>
            </a:xfrm>
            <a:prstGeom prst="rightArrow">
              <a:avLst>
                <a:gd name="adj1" fmla="val 54651"/>
                <a:gd name="adj2" fmla="val 50000"/>
              </a:avLst>
            </a:prstGeom>
            <a:solidFill>
              <a:srgbClr val="3333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2804" y="2612265"/>
              <a:ext cx="1355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Mulock</a:t>
              </a:r>
              <a:r>
                <a:rPr lang="en-US" dirty="0" smtClean="0"/>
                <a:t> ice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35699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1419" y="112021"/>
            <a:ext cx="642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#3 - Line at km 830 </a:t>
            </a:r>
            <a:r>
              <a:rPr lang="en-US" dirty="0" err="1" smtClean="0"/>
              <a:t>Mulock</a:t>
            </a:r>
            <a:r>
              <a:rPr lang="en-US" dirty="0" smtClean="0"/>
              <a:t> Glacier moving forward on the ice shelf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02804" y="2612265"/>
            <a:ext cx="135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Mulock</a:t>
            </a:r>
            <a:r>
              <a:rPr lang="en-US" dirty="0" smtClean="0"/>
              <a:t> ice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76344" y="434559"/>
            <a:ext cx="6896041" cy="6423441"/>
            <a:chOff x="150334" y="434559"/>
            <a:chExt cx="6896041" cy="6423441"/>
          </a:xfrm>
        </p:grpSpPr>
        <p:pic>
          <p:nvPicPr>
            <p:cNvPr id="7" name="Picture 6" descr="830k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587" y="643094"/>
              <a:ext cx="6584841" cy="6214906"/>
            </a:xfrm>
            <a:prstGeom prst="rect">
              <a:avLst/>
            </a:prstGeom>
          </p:spPr>
        </p:pic>
        <p:pic>
          <p:nvPicPr>
            <p:cNvPr id="3" name="Picture 2" descr="Screen Shot 2017-08-31 at 3.38.33 P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9376" y="434559"/>
              <a:ext cx="696999" cy="6217920"/>
            </a:xfrm>
            <a:prstGeom prst="rect">
              <a:avLst/>
            </a:prstGeom>
          </p:spPr>
        </p:pic>
        <p:sp>
          <p:nvSpPr>
            <p:cNvPr id="10" name="Right Arrow 9"/>
            <p:cNvSpPr/>
            <p:nvPr/>
          </p:nvSpPr>
          <p:spPr>
            <a:xfrm flipV="1">
              <a:off x="282054" y="2981596"/>
              <a:ext cx="1073135" cy="438269"/>
            </a:xfrm>
            <a:prstGeom prst="rightArrow">
              <a:avLst>
                <a:gd name="adj1" fmla="val 54651"/>
                <a:gd name="adj2" fmla="val 50000"/>
              </a:avLst>
            </a:prstGeom>
            <a:solidFill>
              <a:srgbClr val="3333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0334" y="2693113"/>
              <a:ext cx="1355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Mulock</a:t>
              </a:r>
              <a:r>
                <a:rPr lang="en-US" dirty="0" smtClean="0"/>
                <a:t> ice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5421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03_L850_20161129_234019_SIR_4480by1100cro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1" y="196498"/>
            <a:ext cx="8236990" cy="66615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1419" y="29451"/>
            <a:ext cx="642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#4 - Line at km 850 </a:t>
            </a:r>
            <a:r>
              <a:rPr lang="en-US" dirty="0" err="1" smtClean="0"/>
              <a:t>Mulock</a:t>
            </a:r>
            <a:r>
              <a:rPr lang="en-US" dirty="0" smtClean="0"/>
              <a:t> Glacier moving forward on the ice shelf  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81672" y="376040"/>
            <a:ext cx="7572098" cy="6475634"/>
            <a:chOff x="1285726" y="-17888"/>
            <a:chExt cx="7572098" cy="6475634"/>
          </a:xfrm>
        </p:grpSpPr>
        <p:pic>
          <p:nvPicPr>
            <p:cNvPr id="3" name="Picture 2" descr="Screen Shot 2017-08-31 at 3.38.33 P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55822" y="-17888"/>
              <a:ext cx="702002" cy="6475634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>
            <a:xfrm flipV="1">
              <a:off x="1424715" y="2601470"/>
              <a:ext cx="1073135" cy="438269"/>
            </a:xfrm>
            <a:prstGeom prst="rightArrow">
              <a:avLst>
                <a:gd name="adj1" fmla="val 54651"/>
                <a:gd name="adj2" fmla="val 50000"/>
              </a:avLst>
            </a:prstGeom>
            <a:solidFill>
              <a:srgbClr val="3333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85726" y="2308169"/>
              <a:ext cx="1355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Mulock</a:t>
              </a:r>
              <a:r>
                <a:rPr lang="en-US" dirty="0" smtClean="0"/>
                <a:t> ice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53432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1419" y="29451"/>
            <a:ext cx="642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#5 - Line </a:t>
            </a:r>
            <a:r>
              <a:rPr lang="en-US" dirty="0" smtClean="0"/>
              <a:t>at km 870 </a:t>
            </a:r>
            <a:r>
              <a:rPr lang="en-US" dirty="0" err="1" smtClean="0"/>
              <a:t>Mulock</a:t>
            </a:r>
            <a:r>
              <a:rPr lang="en-US" dirty="0" smtClean="0"/>
              <a:t> Glacier moving forward on the ice shelf  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10262" y="347872"/>
            <a:ext cx="8167430" cy="6510128"/>
            <a:chOff x="410262" y="347872"/>
            <a:chExt cx="8167430" cy="6510128"/>
          </a:xfrm>
        </p:grpSpPr>
        <p:pic>
          <p:nvPicPr>
            <p:cNvPr id="2" name="Picture 1" descr="AN03_L870_20161129_031537_SIR_4541by1100Crop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262" y="365760"/>
              <a:ext cx="7684823" cy="6492240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>
            <a:xfrm flipV="1">
              <a:off x="1414951" y="2681022"/>
              <a:ext cx="1073135" cy="438269"/>
            </a:xfrm>
            <a:prstGeom prst="rightArrow">
              <a:avLst>
                <a:gd name="adj1" fmla="val 54651"/>
                <a:gd name="adj2" fmla="val 50000"/>
              </a:avLst>
            </a:prstGeom>
            <a:solidFill>
              <a:srgbClr val="3333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93848" y="2405609"/>
              <a:ext cx="1355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Mulock</a:t>
              </a:r>
              <a:r>
                <a:rPr lang="en-US" dirty="0" smtClean="0"/>
                <a:t> ice</a:t>
              </a:r>
              <a:endParaRPr lang="en-US" dirty="0"/>
            </a:p>
          </p:txBody>
        </p:sp>
        <p:pic>
          <p:nvPicPr>
            <p:cNvPr id="3" name="Picture 2" descr="Screen Shot 2017-08-31 at 3.38.33 P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13541" y="347872"/>
              <a:ext cx="664151" cy="6126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467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Models for the final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Models by </a:t>
            </a:r>
            <a:r>
              <a:rPr lang="en-US" dirty="0" err="1" smtClean="0"/>
              <a:t>DeConto</a:t>
            </a:r>
            <a:r>
              <a:rPr lang="en-US" dirty="0" smtClean="0"/>
              <a:t> and Pollard based on IPCC report categories 2.6 and 8.5 focused on the stability of the ice sheet and ice shelves.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659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2590</TotalTime>
  <Words>366</Words>
  <Application>Microsoft Macintosh PowerPoint</Application>
  <PresentationFormat>On-screen Show (4:3)</PresentationFormat>
  <Paragraphs>25</Paragraphs>
  <Slides>12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The Ross Ice Shelf</vt:lpstr>
      <vt:lpstr>Ross Ice Shelf Front </vt:lpstr>
      <vt:lpstr>The next series of slides should be printed and provided as individual sheets to groups of ~4 students so they can complete the activity for tracking the Mulock Glacier. The glacier input looks like a grey snowcone top and is outlined in the first slide. Students are measuring the thickness of the Mulock ice packet as it moves through time &amp; distance. Mulock ice travels ~1.25 kms a decade. Students will calculate the time the ice has been on the shelf for each image, and how long it remains intact.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Models for the final discussion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Tale of the Larsens</dc:title>
  <dc:creator>Margie Turrin</dc:creator>
  <cp:lastModifiedBy>Margie Turrin</cp:lastModifiedBy>
  <cp:revision>47</cp:revision>
  <dcterms:created xsi:type="dcterms:W3CDTF">2017-08-30T03:01:09Z</dcterms:created>
  <dcterms:modified xsi:type="dcterms:W3CDTF">2017-11-11T16:59:45Z</dcterms:modified>
</cp:coreProperties>
</file>